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3" d="100"/>
          <a:sy n="73" d="100"/>
        </p:scale>
        <p:origin x="3138" y="8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1C429-5C39-4DCD-BAF4-B2B1181CAB9A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B560-5400-48D8-96D8-27C6CA2EEA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1416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1C429-5C39-4DCD-BAF4-B2B1181CAB9A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B560-5400-48D8-96D8-27C6CA2EEA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5246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1C429-5C39-4DCD-BAF4-B2B1181CAB9A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B560-5400-48D8-96D8-27C6CA2EEA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7569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1C429-5C39-4DCD-BAF4-B2B1181CAB9A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B560-5400-48D8-96D8-27C6CA2EEA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386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1C429-5C39-4DCD-BAF4-B2B1181CAB9A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B560-5400-48D8-96D8-27C6CA2EEA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7181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1C429-5C39-4DCD-BAF4-B2B1181CAB9A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B560-5400-48D8-96D8-27C6CA2EEA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5424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1C429-5C39-4DCD-BAF4-B2B1181CAB9A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B560-5400-48D8-96D8-27C6CA2EEA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8510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1C429-5C39-4DCD-BAF4-B2B1181CAB9A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B560-5400-48D8-96D8-27C6CA2EEA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516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1C429-5C39-4DCD-BAF4-B2B1181CAB9A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B560-5400-48D8-96D8-27C6CA2EEA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4989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1C429-5C39-4DCD-BAF4-B2B1181CAB9A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B560-5400-48D8-96D8-27C6CA2EEA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4811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1C429-5C39-4DCD-BAF4-B2B1181CAB9A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AB560-5400-48D8-96D8-27C6CA2EEA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0269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1C429-5C39-4DCD-BAF4-B2B1181CAB9A}" type="datetimeFigureOut">
              <a:rPr lang="de-DE" smtClean="0"/>
              <a:t>25.11.2025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AB560-5400-48D8-96D8-27C6CA2EEA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4718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6D5027BB-D054-DBB7-C974-C0F2A48D49A2}"/>
              </a:ext>
            </a:extLst>
          </p:cNvPr>
          <p:cNvSpPr/>
          <p:nvPr/>
        </p:nvSpPr>
        <p:spPr>
          <a:xfrm>
            <a:off x="4578111" y="1007109"/>
            <a:ext cx="2322512" cy="80581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FDE6DD19-4DA3-4186-B72B-9BA3490D3A10}"/>
              </a:ext>
            </a:extLst>
          </p:cNvPr>
          <p:cNvSpPr/>
          <p:nvPr/>
        </p:nvSpPr>
        <p:spPr>
          <a:xfrm>
            <a:off x="0" y="1007110"/>
            <a:ext cx="2322512" cy="80581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DDB3C83A-8EFC-6C1D-AF9E-2A4D5FF77878}"/>
              </a:ext>
            </a:extLst>
          </p:cNvPr>
          <p:cNvSpPr/>
          <p:nvPr/>
        </p:nvSpPr>
        <p:spPr>
          <a:xfrm>
            <a:off x="2188447" y="306683"/>
            <a:ext cx="2532320" cy="218548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AAD9FEEF-BAC2-49E4-AD00-63A1F907038B}"/>
              </a:ext>
            </a:extLst>
          </p:cNvPr>
          <p:cNvSpPr/>
          <p:nvPr/>
        </p:nvSpPr>
        <p:spPr>
          <a:xfrm>
            <a:off x="138978" y="149627"/>
            <a:ext cx="6603349" cy="9624060"/>
          </a:xfrm>
          <a:prstGeom prst="rect">
            <a:avLst/>
          </a:prstGeom>
          <a:noFill/>
          <a:ln w="292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89C488C4-06FF-4F68-86A4-B93D8F7F9AC4}"/>
              </a:ext>
            </a:extLst>
          </p:cNvPr>
          <p:cNvSpPr/>
          <p:nvPr/>
        </p:nvSpPr>
        <p:spPr>
          <a:xfrm>
            <a:off x="-1" y="-449580"/>
            <a:ext cx="6871063" cy="749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3B688178-1A5B-44CE-96F5-7ABBCB0FE9ED}"/>
              </a:ext>
            </a:extLst>
          </p:cNvPr>
          <p:cNvSpPr/>
          <p:nvPr/>
        </p:nvSpPr>
        <p:spPr>
          <a:xfrm>
            <a:off x="-195942" y="-442550"/>
            <a:ext cx="7223760" cy="1556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950627D3-65DA-49F8-B97F-20C12A451F62}"/>
              </a:ext>
            </a:extLst>
          </p:cNvPr>
          <p:cNvSpPr/>
          <p:nvPr/>
        </p:nvSpPr>
        <p:spPr>
          <a:xfrm>
            <a:off x="2588166" y="463550"/>
            <a:ext cx="1691640" cy="16916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172AD42E-BA45-4FAF-AA67-67C4E2E7117F}"/>
              </a:ext>
            </a:extLst>
          </p:cNvPr>
          <p:cNvSpPr/>
          <p:nvPr/>
        </p:nvSpPr>
        <p:spPr>
          <a:xfrm>
            <a:off x="2684686" y="558165"/>
            <a:ext cx="1511935" cy="1511935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sp>
        <p:nvSpPr>
          <p:cNvPr id="18" name="Gleichschenkliges Dreieck 17">
            <a:extLst>
              <a:ext uri="{FF2B5EF4-FFF2-40B4-BE49-F238E27FC236}">
                <a16:creationId xmlns:a16="http://schemas.microsoft.com/office/drawing/2014/main" id="{A54A3B8F-AA70-4E0D-91EB-A8C9FC42CE55}"/>
              </a:ext>
            </a:extLst>
          </p:cNvPr>
          <p:cNvSpPr/>
          <p:nvPr/>
        </p:nvSpPr>
        <p:spPr>
          <a:xfrm rot="10800000">
            <a:off x="1111250" y="1719580"/>
            <a:ext cx="635635" cy="22479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sp>
        <p:nvSpPr>
          <p:cNvPr id="19" name="Gleichschenkliges Dreieck 18">
            <a:extLst>
              <a:ext uri="{FF2B5EF4-FFF2-40B4-BE49-F238E27FC236}">
                <a16:creationId xmlns:a16="http://schemas.microsoft.com/office/drawing/2014/main" id="{9672983C-313E-41F3-8C6B-AAA738953F91}"/>
              </a:ext>
            </a:extLst>
          </p:cNvPr>
          <p:cNvSpPr/>
          <p:nvPr/>
        </p:nvSpPr>
        <p:spPr>
          <a:xfrm rot="10800000">
            <a:off x="4970504" y="1781810"/>
            <a:ext cx="635635" cy="22479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sp>
        <p:nvSpPr>
          <p:cNvPr id="16" name="Textfeld 33">
            <a:extLst>
              <a:ext uri="{FF2B5EF4-FFF2-40B4-BE49-F238E27FC236}">
                <a16:creationId xmlns:a16="http://schemas.microsoft.com/office/drawing/2014/main" id="{D61AE571-8D00-429F-A71D-DDD72A8D4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566" y="2022749"/>
            <a:ext cx="6534872" cy="6975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7191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marL="0" marR="0" lvl="0" indent="0" defTabSz="7191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altLang="de-DE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de-DE" altLang="de-D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Pizza Margherita			</a:t>
            </a:r>
            <a:r>
              <a:rPr lang="de-DE" altLang="de-DE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10</a:t>
            </a:r>
            <a:r>
              <a:rPr kumimoji="0" lang="de-DE" altLang="de-D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,00 EUR</a:t>
            </a:r>
            <a:endParaRPr kumimoji="0" lang="de-DE" altLang="de-DE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7191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de-DE" altLang="de-DE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Tomatensoße, Mozzarella</a:t>
            </a:r>
            <a:endParaRPr kumimoji="0" lang="de-DE" altLang="de-DE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719138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de-DE" altLang="de-DE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Pizza Salami</a:t>
            </a:r>
            <a:r>
              <a:rPr kumimoji="0" lang="de-DE" altLang="de-D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       10,80 EUR</a:t>
            </a:r>
            <a:endParaRPr kumimoji="0" lang="de-DE" altLang="de-DE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7191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Tomatensoße, Salami, Mozzarella</a:t>
            </a:r>
          </a:p>
          <a:p>
            <a:pPr lvl="0" defTabSz="719138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de-DE" altLang="de-DE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Pizza „Kebab“				       10,80 EUR</a:t>
            </a:r>
            <a:endParaRPr lang="de-DE" altLang="de-DE" sz="400" dirty="0"/>
          </a:p>
          <a:p>
            <a:pPr lvl="0" defTabSz="71913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Tomatensoße, Chicken, Käse, Knoblauchcreme</a:t>
            </a:r>
          </a:p>
          <a:p>
            <a:pPr marL="0" marR="0" lvl="0" indent="0" defTabSz="7191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6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719138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719138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de-DE" altLang="de-D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de-DE" altLang="de-DE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Pinsa</a:t>
            </a:r>
            <a:r>
              <a:rPr lang="de-DE" altLang="de-DE" b="1" dirty="0">
                <a:latin typeface="Calibri" panose="020F0502020204030204" pitchFamily="34" charset="0"/>
                <a:cs typeface="Times New Roman" panose="02020603050405020304" pitchFamily="18" charset="0"/>
              </a:rPr>
              <a:t> „ Elsässer Art „			        7,30 EUR</a:t>
            </a:r>
          </a:p>
          <a:p>
            <a:pPr marL="0" marR="0" lvl="0" indent="0" algn="l" defTabSz="719138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altLang="de-DE" sz="16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de-DE" altLang="de-DE" sz="1600" i="1" dirty="0">
                <a:latin typeface="Calibri" panose="020F0502020204030204" pitchFamily="34" charset="0"/>
                <a:cs typeface="Times New Roman" panose="02020603050405020304" pitchFamily="18" charset="0"/>
              </a:rPr>
              <a:t>Crème Fraîche, Beef Bacon, Zwiebeln		</a:t>
            </a:r>
            <a:endParaRPr lang="de-DE" altLang="de-DE" sz="1600" b="1" i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67945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altLang="de-DE" sz="16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	 </a:t>
            </a:r>
            <a:r>
              <a:rPr lang="de-DE" altLang="de-DE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Pinsa</a:t>
            </a:r>
            <a:r>
              <a:rPr lang="de-DE" altLang="de-DE" b="1" dirty="0">
                <a:latin typeface="Calibri" panose="020F0502020204030204" pitchFamily="34" charset="0"/>
                <a:cs typeface="Times New Roman" panose="02020603050405020304" pitchFamily="18" charset="0"/>
              </a:rPr>
              <a:t> vegetarisch				7,90 EUR</a:t>
            </a:r>
          </a:p>
          <a:p>
            <a:pPr marL="0" marR="0" lvl="0" indent="0" algn="l" defTabSz="719138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altLang="de-DE" sz="16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de-DE" altLang="de-DE" sz="1600" i="1" dirty="0">
                <a:latin typeface="Calibri" panose="020F0502020204030204" pitchFamily="34" charset="0"/>
                <a:cs typeface="Times New Roman" panose="02020603050405020304" pitchFamily="18" charset="0"/>
              </a:rPr>
              <a:t>Knoblauchcreme, Spinat, Tomate, Hirtenkäse</a:t>
            </a:r>
            <a:endParaRPr lang="de-DE" altLang="de-DE" sz="1600" b="1" i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7191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6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719138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sz="1600" b="1" dirty="0">
                <a:latin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de-DE" altLang="de-DE" b="1" dirty="0">
                <a:latin typeface="Calibri" panose="020F0502020204030204" pitchFamily="34" charset="0"/>
                <a:cs typeface="Times New Roman" panose="02020603050405020304" pitchFamily="18" charset="0"/>
              </a:rPr>
              <a:t>Pommes &amp; Nuggets			         7,50 EUR</a:t>
            </a:r>
          </a:p>
          <a:p>
            <a:pPr lvl="0" defTabSz="719138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b="1" dirty="0">
                <a:latin typeface="Calibri" panose="020F0502020204030204" pitchFamily="34" charset="0"/>
                <a:cs typeface="Times New Roman" panose="02020603050405020304" pitchFamily="18" charset="0"/>
              </a:rPr>
              <a:t>	1 Portion Pommes			         5,20 EUR</a:t>
            </a:r>
          </a:p>
          <a:p>
            <a:pPr lvl="0" defTabSz="719138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sz="1600" b="1" dirty="0">
                <a:latin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de-DE" altLang="de-DE" b="1" dirty="0">
                <a:latin typeface="Calibri" panose="020F0502020204030204" pitchFamily="34" charset="0"/>
                <a:cs typeface="Times New Roman" panose="02020603050405020304" pitchFamily="18" charset="0"/>
              </a:rPr>
              <a:t>1 Paar Wiener				         2,90 EUR</a:t>
            </a:r>
          </a:p>
          <a:p>
            <a:pPr lvl="0" defTabSz="71913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600" i="1" dirty="0">
                <a:latin typeface="Calibri" panose="020F0502020204030204" pitchFamily="34" charset="0"/>
                <a:cs typeface="Times New Roman" panose="02020603050405020304" pitchFamily="18" charset="0"/>
              </a:rPr>
              <a:t>	mit Toast</a:t>
            </a:r>
          </a:p>
          <a:p>
            <a:pPr marL="0" marR="0" lvl="0" indent="0" algn="l" defTabSz="719138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altLang="de-DE" sz="1600" i="1" dirty="0">
                <a:latin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de-DE" altLang="de-DE" b="1" dirty="0">
                <a:latin typeface="Calibri" panose="020F0502020204030204" pitchFamily="34" charset="0"/>
                <a:cs typeface="Times New Roman" panose="02020603050405020304" pitchFamily="18" charset="0"/>
              </a:rPr>
              <a:t>Laugenbrezel				         2,50 EUR</a:t>
            </a:r>
          </a:p>
          <a:p>
            <a:pPr marL="0" marR="0" lvl="0" indent="0" algn="l" defTabSz="719138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altLang="de-DE" b="1" dirty="0">
                <a:latin typeface="Calibri" panose="020F0502020204030204" pitchFamily="34" charset="0"/>
                <a:cs typeface="Times New Roman" panose="02020603050405020304" pitchFamily="18" charset="0"/>
              </a:rPr>
              <a:t>	3 Kartoffelpuffer mit Apfelmus	         5,80 EUR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DE" altLang="de-DE" sz="1600" i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895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895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kumimoji="0" lang="de-DE" altLang="de-DE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895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																							 </a:t>
            </a:r>
            <a:endParaRPr kumimoji="0" lang="de-DE" altLang="de-DE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895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Textfeld 21">
            <a:extLst>
              <a:ext uri="{FF2B5EF4-FFF2-40B4-BE49-F238E27FC236}">
                <a16:creationId xmlns:a16="http://schemas.microsoft.com/office/drawing/2014/main" id="{48047B47-4153-4B64-9555-47CA2047FD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938" y="8977591"/>
            <a:ext cx="6413500" cy="518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b="1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Herzlich Willkommen im Sportpark Erfurt</a:t>
            </a:r>
            <a:endParaRPr kumimoji="0" lang="de-DE" altLang="de-DE" sz="700" b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2800" b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8" name="Textfeld 27">
            <a:extLst>
              <a:ext uri="{FF2B5EF4-FFF2-40B4-BE49-F238E27FC236}">
                <a16:creationId xmlns:a16="http://schemas.microsoft.com/office/drawing/2014/main" id="{05C239D1-8699-4D67-84A3-F2DD22B0F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2512" y="836968"/>
            <a:ext cx="22129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IMBISS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altLang="de-DE" sz="2800" b="1" dirty="0">
                <a:latin typeface="Calibri" panose="020F0502020204030204" pitchFamily="34" charset="0"/>
                <a:cs typeface="Calibri" panose="020F0502020204030204" pitchFamily="34" charset="0"/>
              </a:rPr>
              <a:t>KARTE</a:t>
            </a:r>
            <a:endParaRPr kumimoji="0" lang="de-DE" altLang="de-DE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Textfeld 27">
            <a:extLst>
              <a:ext uri="{FF2B5EF4-FFF2-40B4-BE49-F238E27FC236}">
                <a16:creationId xmlns:a16="http://schemas.microsoft.com/office/drawing/2014/main" id="{C9D18167-57AD-4AEF-811E-D36DB26B9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006" y="1265078"/>
            <a:ext cx="221297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IMBISS</a:t>
            </a:r>
          </a:p>
        </p:txBody>
      </p:sp>
      <p:sp>
        <p:nvSpPr>
          <p:cNvPr id="31" name="Textfeld 27">
            <a:extLst>
              <a:ext uri="{FF2B5EF4-FFF2-40B4-BE49-F238E27FC236}">
                <a16:creationId xmlns:a16="http://schemas.microsoft.com/office/drawing/2014/main" id="{4345EC24-396D-4092-9929-AD0F850530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0347" y="1260715"/>
            <a:ext cx="221297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PREISE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DC74D800-CD91-A3D7-96D2-0543F69DE1C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149"/>
          <a:stretch/>
        </p:blipFill>
        <p:spPr>
          <a:xfrm>
            <a:off x="5334198" y="149627"/>
            <a:ext cx="1318240" cy="614443"/>
          </a:xfrm>
          <a:prstGeom prst="rect">
            <a:avLst/>
          </a:prstGeom>
        </p:spPr>
      </p:pic>
      <p:pic>
        <p:nvPicPr>
          <p:cNvPr id="1026" name="Picture 2" descr="Besteck, Gabel Messer, Löffel, Teelöffel">
            <a:extLst>
              <a:ext uri="{FF2B5EF4-FFF2-40B4-BE49-F238E27FC236}">
                <a16:creationId xmlns:a16="http://schemas.microsoft.com/office/drawing/2014/main" id="{7C7947F4-D100-6272-8689-F17A8DB474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10" r="51528"/>
          <a:stretch>
            <a:fillRect/>
          </a:stretch>
        </p:blipFill>
        <p:spPr bwMode="auto">
          <a:xfrm>
            <a:off x="4309396" y="558045"/>
            <a:ext cx="297714" cy="1517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Besteck, Gabel Messer, Löffel, Teelöffel">
            <a:extLst>
              <a:ext uri="{FF2B5EF4-FFF2-40B4-BE49-F238E27FC236}">
                <a16:creationId xmlns:a16="http://schemas.microsoft.com/office/drawing/2014/main" id="{EA60ADB0-3E85-A678-07EA-926ADBD9EE9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333"/>
          <a:stretch>
            <a:fillRect/>
          </a:stretch>
        </p:blipFill>
        <p:spPr bwMode="auto">
          <a:xfrm>
            <a:off x="2358594" y="558165"/>
            <a:ext cx="297714" cy="1517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4740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CB5C01-B64D-AA0D-0C70-CE609BF25C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DBE2336B-AB7D-653C-2B6D-39B068692590}"/>
              </a:ext>
            </a:extLst>
          </p:cNvPr>
          <p:cNvSpPr/>
          <p:nvPr/>
        </p:nvSpPr>
        <p:spPr>
          <a:xfrm>
            <a:off x="4578111" y="1007109"/>
            <a:ext cx="2322512" cy="80581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A062EB1-C483-8EA7-2F78-1D60585579A4}"/>
              </a:ext>
            </a:extLst>
          </p:cNvPr>
          <p:cNvSpPr/>
          <p:nvPr/>
        </p:nvSpPr>
        <p:spPr>
          <a:xfrm>
            <a:off x="0" y="1007110"/>
            <a:ext cx="2322512" cy="80581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222791DA-721C-1DC2-75DB-5676694E47EC}"/>
              </a:ext>
            </a:extLst>
          </p:cNvPr>
          <p:cNvSpPr/>
          <p:nvPr/>
        </p:nvSpPr>
        <p:spPr>
          <a:xfrm>
            <a:off x="2188447" y="306683"/>
            <a:ext cx="2532320" cy="218548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E5C5476-41B2-2DC9-7221-C7E828966A35}"/>
              </a:ext>
            </a:extLst>
          </p:cNvPr>
          <p:cNvSpPr/>
          <p:nvPr/>
        </p:nvSpPr>
        <p:spPr>
          <a:xfrm>
            <a:off x="138978" y="149627"/>
            <a:ext cx="6603349" cy="9624060"/>
          </a:xfrm>
          <a:prstGeom prst="rect">
            <a:avLst/>
          </a:prstGeom>
          <a:noFill/>
          <a:ln w="292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B7DAA8C7-EA86-27EA-3F9C-E08BEFCFA93A}"/>
              </a:ext>
            </a:extLst>
          </p:cNvPr>
          <p:cNvSpPr/>
          <p:nvPr/>
        </p:nvSpPr>
        <p:spPr>
          <a:xfrm>
            <a:off x="-1" y="-449580"/>
            <a:ext cx="6871063" cy="749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8226DCA7-EB87-F043-5AC2-DDC51AA933E2}"/>
              </a:ext>
            </a:extLst>
          </p:cNvPr>
          <p:cNvSpPr/>
          <p:nvPr/>
        </p:nvSpPr>
        <p:spPr>
          <a:xfrm>
            <a:off x="-195942" y="-442550"/>
            <a:ext cx="7223760" cy="1556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F6F47DE6-8B7E-6955-C68D-3E200361B099}"/>
              </a:ext>
            </a:extLst>
          </p:cNvPr>
          <p:cNvSpPr/>
          <p:nvPr/>
        </p:nvSpPr>
        <p:spPr>
          <a:xfrm>
            <a:off x="2588166" y="463550"/>
            <a:ext cx="1691640" cy="16916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BA663AC5-F9C8-2996-F6B5-1DD7B7DEB92E}"/>
              </a:ext>
            </a:extLst>
          </p:cNvPr>
          <p:cNvSpPr/>
          <p:nvPr/>
        </p:nvSpPr>
        <p:spPr>
          <a:xfrm>
            <a:off x="2684686" y="558165"/>
            <a:ext cx="1511935" cy="1511935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sp>
        <p:nvSpPr>
          <p:cNvPr id="18" name="Gleichschenkliges Dreieck 17">
            <a:extLst>
              <a:ext uri="{FF2B5EF4-FFF2-40B4-BE49-F238E27FC236}">
                <a16:creationId xmlns:a16="http://schemas.microsoft.com/office/drawing/2014/main" id="{7BDBE68F-B648-725B-1C83-1F4BF0C1109A}"/>
              </a:ext>
            </a:extLst>
          </p:cNvPr>
          <p:cNvSpPr/>
          <p:nvPr/>
        </p:nvSpPr>
        <p:spPr>
          <a:xfrm rot="10800000">
            <a:off x="1111250" y="1719580"/>
            <a:ext cx="635635" cy="22479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sp>
        <p:nvSpPr>
          <p:cNvPr id="19" name="Gleichschenkliges Dreieck 18">
            <a:extLst>
              <a:ext uri="{FF2B5EF4-FFF2-40B4-BE49-F238E27FC236}">
                <a16:creationId xmlns:a16="http://schemas.microsoft.com/office/drawing/2014/main" id="{B4C93692-D573-82F7-A0D4-C1F8B7A25AA7}"/>
              </a:ext>
            </a:extLst>
          </p:cNvPr>
          <p:cNvSpPr/>
          <p:nvPr/>
        </p:nvSpPr>
        <p:spPr>
          <a:xfrm rot="10800000">
            <a:off x="4970504" y="1781810"/>
            <a:ext cx="635635" cy="22479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sp>
        <p:nvSpPr>
          <p:cNvPr id="16" name="Textfeld 33">
            <a:extLst>
              <a:ext uri="{FF2B5EF4-FFF2-40B4-BE49-F238E27FC236}">
                <a16:creationId xmlns:a16="http://schemas.microsoft.com/office/drawing/2014/main" id="{3566BC30-6D52-CD61-488C-4ED3A5399D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566" y="2022749"/>
            <a:ext cx="6534872" cy="6975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7191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marL="0" marR="0" lvl="0" indent="0" defTabSz="7191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altLang="de-DE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de-DE" altLang="de-D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Pizza Margherita			</a:t>
            </a:r>
            <a:r>
              <a:rPr lang="de-DE" altLang="de-DE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10</a:t>
            </a:r>
            <a:r>
              <a:rPr kumimoji="0" lang="de-DE" altLang="de-D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,00 EUR</a:t>
            </a:r>
            <a:endParaRPr kumimoji="0" lang="de-DE" altLang="de-DE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7191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de-DE" altLang="de-DE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Tomatensoße, Mozzarella</a:t>
            </a:r>
            <a:endParaRPr kumimoji="0" lang="de-DE" altLang="de-DE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719138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de-DE" altLang="de-DE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Pizza Salami</a:t>
            </a:r>
            <a:r>
              <a:rPr kumimoji="0" lang="de-DE" altLang="de-D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       10,80 EUR</a:t>
            </a:r>
            <a:endParaRPr kumimoji="0" lang="de-DE" altLang="de-DE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7191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Tomatensoße, Salami, Mozzarella</a:t>
            </a:r>
          </a:p>
          <a:p>
            <a:pPr lvl="0" defTabSz="719138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de-DE" altLang="de-DE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Pizza „Kebab“				       10,80 EUR</a:t>
            </a:r>
            <a:endParaRPr lang="de-DE" altLang="de-DE" sz="400" dirty="0"/>
          </a:p>
          <a:p>
            <a:pPr lvl="0" defTabSz="71913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Tomatensoße, Chicken, Käse, Knoblauchcreme</a:t>
            </a:r>
          </a:p>
          <a:p>
            <a:pPr marL="0" marR="0" lvl="0" indent="0" defTabSz="7191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6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719138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719138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de-DE" altLang="de-D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de-DE" altLang="de-DE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Pinsa</a:t>
            </a:r>
            <a:r>
              <a:rPr lang="de-DE" altLang="de-DE" b="1" dirty="0">
                <a:latin typeface="Calibri" panose="020F0502020204030204" pitchFamily="34" charset="0"/>
                <a:cs typeface="Times New Roman" panose="02020603050405020304" pitchFamily="18" charset="0"/>
              </a:rPr>
              <a:t> „ Elsässer Art „			        7,30 EUR</a:t>
            </a:r>
          </a:p>
          <a:p>
            <a:pPr marL="0" marR="0" lvl="0" indent="0" algn="l" defTabSz="719138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altLang="de-DE" sz="16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de-DE" altLang="de-DE" sz="1600" i="1" dirty="0">
                <a:latin typeface="Calibri" panose="020F0502020204030204" pitchFamily="34" charset="0"/>
                <a:cs typeface="Times New Roman" panose="02020603050405020304" pitchFamily="18" charset="0"/>
              </a:rPr>
              <a:t>Crème Fraîche, Beef Bacon, Zwiebeln		</a:t>
            </a:r>
            <a:endParaRPr lang="de-DE" altLang="de-DE" sz="1600" b="1" i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67945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altLang="de-DE" sz="16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	 </a:t>
            </a:r>
            <a:r>
              <a:rPr lang="de-DE" altLang="de-DE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Pinsa</a:t>
            </a:r>
            <a:r>
              <a:rPr lang="de-DE" altLang="de-DE" b="1" dirty="0">
                <a:latin typeface="Calibri" panose="020F0502020204030204" pitchFamily="34" charset="0"/>
                <a:cs typeface="Times New Roman" panose="02020603050405020304" pitchFamily="18" charset="0"/>
              </a:rPr>
              <a:t> vegetarisch				7,90 EUR</a:t>
            </a:r>
          </a:p>
          <a:p>
            <a:pPr marL="0" marR="0" lvl="0" indent="0" algn="l" defTabSz="719138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altLang="de-DE" sz="16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de-DE" altLang="de-DE" sz="1600" i="1" dirty="0">
                <a:latin typeface="Calibri" panose="020F0502020204030204" pitchFamily="34" charset="0"/>
                <a:cs typeface="Times New Roman" panose="02020603050405020304" pitchFamily="18" charset="0"/>
              </a:rPr>
              <a:t>Knoblauchcreme, Spinat, Tomate, Hirtenkäse</a:t>
            </a:r>
            <a:endParaRPr lang="de-DE" altLang="de-DE" sz="1600" b="1" i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7191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6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719138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sz="1600" b="1" dirty="0">
                <a:latin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de-DE" altLang="de-DE" b="1" dirty="0">
                <a:latin typeface="Calibri" panose="020F0502020204030204" pitchFamily="34" charset="0"/>
                <a:cs typeface="Times New Roman" panose="02020603050405020304" pitchFamily="18" charset="0"/>
              </a:rPr>
              <a:t>Pommes &amp; Nuggets			         7,50 EUR</a:t>
            </a:r>
          </a:p>
          <a:p>
            <a:pPr lvl="0" defTabSz="719138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b="1" dirty="0">
                <a:latin typeface="Calibri" panose="020F0502020204030204" pitchFamily="34" charset="0"/>
                <a:cs typeface="Times New Roman" panose="02020603050405020304" pitchFamily="18" charset="0"/>
              </a:rPr>
              <a:t>	1 Portion Pommes			         5,20 EUR</a:t>
            </a:r>
          </a:p>
          <a:p>
            <a:pPr lvl="0" defTabSz="719138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sz="1600" b="1" dirty="0">
                <a:latin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de-DE" altLang="de-DE" b="1" dirty="0">
                <a:latin typeface="Calibri" panose="020F0502020204030204" pitchFamily="34" charset="0"/>
                <a:cs typeface="Times New Roman" panose="02020603050405020304" pitchFamily="18" charset="0"/>
              </a:rPr>
              <a:t>1 Paar Wiener				         2,90 EUR</a:t>
            </a:r>
          </a:p>
          <a:p>
            <a:pPr lvl="0" defTabSz="71913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600" i="1" dirty="0">
                <a:latin typeface="Calibri" panose="020F0502020204030204" pitchFamily="34" charset="0"/>
                <a:cs typeface="Times New Roman" panose="02020603050405020304" pitchFamily="18" charset="0"/>
              </a:rPr>
              <a:t>	mit Toast</a:t>
            </a:r>
          </a:p>
          <a:p>
            <a:pPr marL="0" marR="0" lvl="0" indent="0" algn="l" defTabSz="719138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altLang="de-DE" sz="1600" i="1" dirty="0">
                <a:latin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de-DE" altLang="de-DE" b="1" dirty="0">
                <a:latin typeface="Calibri" panose="020F0502020204030204" pitchFamily="34" charset="0"/>
                <a:cs typeface="Times New Roman" panose="02020603050405020304" pitchFamily="18" charset="0"/>
              </a:rPr>
              <a:t>Laugenbrezel				         2,50 EUR</a:t>
            </a:r>
          </a:p>
          <a:p>
            <a:pPr marL="0" marR="0" lvl="0" indent="0" algn="l" defTabSz="719138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altLang="de-DE" b="1" dirty="0">
                <a:latin typeface="Calibri" panose="020F0502020204030204" pitchFamily="34" charset="0"/>
                <a:cs typeface="Times New Roman" panose="02020603050405020304" pitchFamily="18" charset="0"/>
              </a:rPr>
              <a:t>	3 Kartoffelpuffer mit Apfelmus	         5,80 EUR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DE" altLang="de-DE" sz="1600" i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895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895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kumimoji="0" lang="de-DE" altLang="de-DE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895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																							 </a:t>
            </a:r>
            <a:endParaRPr kumimoji="0" lang="de-DE" altLang="de-DE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895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Textfeld 21">
            <a:extLst>
              <a:ext uri="{FF2B5EF4-FFF2-40B4-BE49-F238E27FC236}">
                <a16:creationId xmlns:a16="http://schemas.microsoft.com/office/drawing/2014/main" id="{014DD377-AF34-2F2A-6D2B-D61C2BFB3D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938" y="8977591"/>
            <a:ext cx="6413500" cy="518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b="1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Herzlich Willkommen im Sportpark Erfurt</a:t>
            </a:r>
            <a:endParaRPr kumimoji="0" lang="de-DE" altLang="de-DE" sz="700" b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2800" b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8" name="Textfeld 27">
            <a:extLst>
              <a:ext uri="{FF2B5EF4-FFF2-40B4-BE49-F238E27FC236}">
                <a16:creationId xmlns:a16="http://schemas.microsoft.com/office/drawing/2014/main" id="{38C384B1-70C8-E642-AA61-E504AB6F0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2512" y="836968"/>
            <a:ext cx="22129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IMBISS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altLang="de-DE" sz="2800" b="1" dirty="0">
                <a:latin typeface="Calibri" panose="020F0502020204030204" pitchFamily="34" charset="0"/>
                <a:cs typeface="Calibri" panose="020F0502020204030204" pitchFamily="34" charset="0"/>
              </a:rPr>
              <a:t>KARTE</a:t>
            </a:r>
            <a:endParaRPr kumimoji="0" lang="de-DE" altLang="de-DE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Textfeld 27">
            <a:extLst>
              <a:ext uri="{FF2B5EF4-FFF2-40B4-BE49-F238E27FC236}">
                <a16:creationId xmlns:a16="http://schemas.microsoft.com/office/drawing/2014/main" id="{B3DCC233-A4DE-7814-33CF-5ADDA65E45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006" y="1265078"/>
            <a:ext cx="221297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IMBISS</a:t>
            </a:r>
          </a:p>
        </p:txBody>
      </p:sp>
      <p:sp>
        <p:nvSpPr>
          <p:cNvPr id="31" name="Textfeld 27">
            <a:extLst>
              <a:ext uri="{FF2B5EF4-FFF2-40B4-BE49-F238E27FC236}">
                <a16:creationId xmlns:a16="http://schemas.microsoft.com/office/drawing/2014/main" id="{8956C815-066A-6100-33FA-B4E52FF8A2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0347" y="1260715"/>
            <a:ext cx="221297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PREISE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D6E5FD0A-68C8-C43A-D15E-5986B29D9BE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149"/>
          <a:stretch/>
        </p:blipFill>
        <p:spPr>
          <a:xfrm>
            <a:off x="5334198" y="149627"/>
            <a:ext cx="1318240" cy="614443"/>
          </a:xfrm>
          <a:prstGeom prst="rect">
            <a:avLst/>
          </a:prstGeom>
        </p:spPr>
      </p:pic>
      <p:pic>
        <p:nvPicPr>
          <p:cNvPr id="1026" name="Picture 2" descr="Besteck, Gabel Messer, Löffel, Teelöffel">
            <a:extLst>
              <a:ext uri="{FF2B5EF4-FFF2-40B4-BE49-F238E27FC236}">
                <a16:creationId xmlns:a16="http://schemas.microsoft.com/office/drawing/2014/main" id="{5C13FF9E-0658-D9CE-3932-D368FFA4579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10" r="51528"/>
          <a:stretch>
            <a:fillRect/>
          </a:stretch>
        </p:blipFill>
        <p:spPr bwMode="auto">
          <a:xfrm>
            <a:off x="4309396" y="558045"/>
            <a:ext cx="297714" cy="1517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Besteck, Gabel Messer, Löffel, Teelöffel">
            <a:extLst>
              <a:ext uri="{FF2B5EF4-FFF2-40B4-BE49-F238E27FC236}">
                <a16:creationId xmlns:a16="http://schemas.microsoft.com/office/drawing/2014/main" id="{795A2CF6-93DB-6064-D737-3FD69DA9CB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333"/>
          <a:stretch>
            <a:fillRect/>
          </a:stretch>
        </p:blipFill>
        <p:spPr bwMode="auto">
          <a:xfrm>
            <a:off x="2358594" y="558165"/>
            <a:ext cx="297714" cy="1517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9190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362</Words>
  <Application>Microsoft Office PowerPoint</Application>
  <PresentationFormat>A4-Papier (210 x 297 mm)</PresentationFormat>
  <Paragraphs>58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Büro</dc:creator>
  <cp:lastModifiedBy>Büro</cp:lastModifiedBy>
  <cp:revision>18</cp:revision>
  <cp:lastPrinted>2025-10-16T10:14:18Z</cp:lastPrinted>
  <dcterms:created xsi:type="dcterms:W3CDTF">2022-04-01T14:21:44Z</dcterms:created>
  <dcterms:modified xsi:type="dcterms:W3CDTF">2025-11-25T13:01:49Z</dcterms:modified>
</cp:coreProperties>
</file>